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7"/>
  </p:notesMasterIdLst>
  <p:handoutMasterIdLst>
    <p:handoutMasterId r:id="rId8"/>
  </p:handoutMasterIdLst>
  <p:sldIdLst>
    <p:sldId id="338" r:id="rId5"/>
    <p:sldId id="339" r:id="rId6"/>
  </p:sldIdLst>
  <p:sldSz cx="12192000" cy="6858000"/>
  <p:notesSz cx="6858000" cy="9144000"/>
  <p:custDataLst>
    <p:tags r:id="rId9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40" userDrawn="1">
          <p15:clr>
            <a:srgbClr val="A4A3A4"/>
          </p15:clr>
        </p15:guide>
        <p15:guide id="2" pos="2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CE00"/>
    <a:srgbClr val="C8CECE"/>
    <a:srgbClr val="D9DDDD"/>
    <a:srgbClr val="949D9E"/>
    <a:srgbClr val="1A27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88256" autoAdjust="0"/>
  </p:normalViewPr>
  <p:slideViewPr>
    <p:cSldViewPr snapToGrid="0">
      <p:cViewPr varScale="1">
        <p:scale>
          <a:sx n="95" d="100"/>
          <a:sy n="95" d="100"/>
        </p:scale>
        <p:origin x="1110" y="78"/>
      </p:cViewPr>
      <p:guideLst>
        <p:guide orient="horz" pos="2840"/>
        <p:guide pos="21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A9A55-A5F3-4E85-837C-2ACD2EF40F4D}" type="datetimeFigureOut">
              <a:rPr lang="es-ES" smtClean="0"/>
              <a:t>14/07/2023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FAD2B4-A0CC-4715-9DA9-B09C242E4B8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742212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49833-ACD4-498B-813F-9161ECF2823C}" type="datetimeFigureOut">
              <a:rPr lang="es-ES" smtClean="0"/>
              <a:t>14/07/2023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DECB8-401F-4C1E-B6FA-5502DC29455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85593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CDECB8-401F-4C1E-B6FA-5502DC29455A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27759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CDECB8-401F-4C1E-B6FA-5502DC29455A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0203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tícu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270315" y="326931"/>
            <a:ext cx="1584810" cy="365125"/>
          </a:xfrm>
        </p:spPr>
        <p:txBody>
          <a:bodyPr/>
          <a:lstStyle>
            <a:lvl1pPr>
              <a:defRPr sz="1000" b="1">
                <a:solidFill>
                  <a:srgbClr val="1A27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E329433-9262-48DD-9046-BFB908DB7CB2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Rectángulo 6"/>
          <p:cNvSpPr/>
          <p:nvPr userDrawn="1"/>
        </p:nvSpPr>
        <p:spPr>
          <a:xfrm>
            <a:off x="336001" y="321955"/>
            <a:ext cx="11519999" cy="6214090"/>
          </a:xfrm>
          <a:prstGeom prst="rect">
            <a:avLst/>
          </a:prstGeom>
          <a:noFill/>
          <a:ln w="3175" cap="sq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8" name="Rectángulo 7"/>
          <p:cNvSpPr/>
          <p:nvPr userDrawn="1"/>
        </p:nvSpPr>
        <p:spPr>
          <a:xfrm>
            <a:off x="336001" y="321956"/>
            <a:ext cx="3570075" cy="6214090"/>
          </a:xfrm>
          <a:prstGeom prst="rect">
            <a:avLst/>
          </a:prstGeom>
          <a:noFill/>
          <a:ln w="3175" cap="sq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endParaRPr lang="es-ES" sz="1600" dirty="0">
              <a:solidFill>
                <a:schemeClr val="bg1"/>
              </a:solidFill>
            </a:endParaRPr>
          </a:p>
        </p:txBody>
      </p:sp>
      <p:cxnSp>
        <p:nvCxnSpPr>
          <p:cNvPr id="9" name="Conector recto 8"/>
          <p:cNvCxnSpPr/>
          <p:nvPr userDrawn="1"/>
        </p:nvCxnSpPr>
        <p:spPr>
          <a:xfrm>
            <a:off x="1929407" y="321956"/>
            <a:ext cx="0" cy="6214090"/>
          </a:xfrm>
          <a:prstGeom prst="line">
            <a:avLst/>
          </a:prstGeom>
          <a:ln w="3175" cap="flat">
            <a:solidFill>
              <a:srgbClr val="00B0F0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 userDrawn="1"/>
        </p:nvCxnSpPr>
        <p:spPr>
          <a:xfrm>
            <a:off x="2322141" y="321956"/>
            <a:ext cx="0" cy="6214090"/>
          </a:xfrm>
          <a:prstGeom prst="line">
            <a:avLst/>
          </a:prstGeom>
          <a:ln w="3175" cap="flat">
            <a:solidFill>
              <a:srgbClr val="00B0F0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/>
          <p:cNvSpPr/>
          <p:nvPr userDrawn="1"/>
        </p:nvSpPr>
        <p:spPr>
          <a:xfrm>
            <a:off x="8284175" y="321956"/>
            <a:ext cx="3570075" cy="6214090"/>
          </a:xfrm>
          <a:prstGeom prst="rect">
            <a:avLst/>
          </a:prstGeom>
          <a:noFill/>
          <a:ln w="3175" cap="sq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endParaRPr lang="es-ES" sz="1600" dirty="0">
              <a:solidFill>
                <a:schemeClr val="bg1"/>
              </a:solidFill>
            </a:endParaRPr>
          </a:p>
        </p:txBody>
      </p:sp>
      <p:cxnSp>
        <p:nvCxnSpPr>
          <p:cNvPr id="12" name="Conector recto 11"/>
          <p:cNvCxnSpPr/>
          <p:nvPr userDrawn="1"/>
        </p:nvCxnSpPr>
        <p:spPr>
          <a:xfrm>
            <a:off x="9877581" y="321956"/>
            <a:ext cx="0" cy="6214090"/>
          </a:xfrm>
          <a:prstGeom prst="line">
            <a:avLst/>
          </a:prstGeom>
          <a:ln w="3175" cap="flat">
            <a:solidFill>
              <a:srgbClr val="00B0F0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 userDrawn="1"/>
        </p:nvCxnSpPr>
        <p:spPr>
          <a:xfrm>
            <a:off x="10270315" y="321956"/>
            <a:ext cx="0" cy="6214090"/>
          </a:xfrm>
          <a:prstGeom prst="line">
            <a:avLst/>
          </a:prstGeom>
          <a:ln w="3175" cap="flat">
            <a:solidFill>
              <a:srgbClr val="00B0F0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/>
          <p:cNvSpPr/>
          <p:nvPr userDrawn="1"/>
        </p:nvSpPr>
        <p:spPr>
          <a:xfrm>
            <a:off x="4310963" y="321956"/>
            <a:ext cx="3570075" cy="6214090"/>
          </a:xfrm>
          <a:prstGeom prst="rect">
            <a:avLst/>
          </a:prstGeom>
          <a:noFill/>
          <a:ln w="3175" cap="sq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endParaRPr lang="es-ES" sz="1600" dirty="0">
              <a:solidFill>
                <a:schemeClr val="bg1"/>
              </a:solidFill>
            </a:endParaRPr>
          </a:p>
        </p:txBody>
      </p:sp>
      <p:cxnSp>
        <p:nvCxnSpPr>
          <p:cNvPr id="15" name="Conector recto 14"/>
          <p:cNvCxnSpPr/>
          <p:nvPr userDrawn="1"/>
        </p:nvCxnSpPr>
        <p:spPr>
          <a:xfrm>
            <a:off x="5904369" y="321956"/>
            <a:ext cx="0" cy="6214090"/>
          </a:xfrm>
          <a:prstGeom prst="line">
            <a:avLst/>
          </a:prstGeom>
          <a:ln w="3175" cap="flat">
            <a:solidFill>
              <a:srgbClr val="00B0F0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 userDrawn="1"/>
        </p:nvCxnSpPr>
        <p:spPr>
          <a:xfrm>
            <a:off x="6297103" y="321956"/>
            <a:ext cx="0" cy="6214090"/>
          </a:xfrm>
          <a:prstGeom prst="line">
            <a:avLst/>
          </a:prstGeom>
          <a:ln w="3175" cap="flat">
            <a:solidFill>
              <a:srgbClr val="00B0F0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16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vací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270314" y="330192"/>
            <a:ext cx="1583935" cy="365125"/>
          </a:xfrm>
        </p:spPr>
        <p:txBody>
          <a:bodyPr/>
          <a:lstStyle>
            <a:lvl1pPr>
              <a:defRPr sz="1000" b="1">
                <a:solidFill>
                  <a:srgbClr val="1A27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E329433-9262-48DD-9046-BFB908DB7CB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4296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 hidden="1"/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2728174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5" imgW="347" imgH="348" progId="TCLayout.ActiveDocument.1">
                  <p:embed/>
                </p:oleObj>
              </mc:Choice>
              <mc:Fallback>
                <p:oleObj name="Diapositiva de think-cell" r:id="rId5" imgW="347" imgH="348" progId="TCLayout.ActiveDocument.1">
                  <p:embed/>
                  <p:pic>
                    <p:nvPicPr>
                      <p:cNvPr id="2" name="Objeto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270315" y="326931"/>
            <a:ext cx="15848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1A27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E329433-9262-48DD-9046-BFB908DB7CB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4762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50741" y="330982"/>
            <a:ext cx="11094002" cy="643149"/>
          </a:xfrm>
          <a:prstGeom prst="rect">
            <a:avLst/>
          </a:prstGeom>
          <a:noFill/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t-BR" sz="3500" b="1" dirty="0">
                <a:solidFill>
                  <a:srgbClr val="96C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 Transação com Partes Relacionadas</a:t>
            </a:r>
          </a:p>
        </p:txBody>
      </p:sp>
      <p:cxnSp>
        <p:nvCxnSpPr>
          <p:cNvPr id="2" name="Conector recto 1"/>
          <p:cNvCxnSpPr/>
          <p:nvPr/>
        </p:nvCxnSpPr>
        <p:spPr>
          <a:xfrm>
            <a:off x="450102" y="1087253"/>
            <a:ext cx="360000" cy="0"/>
          </a:xfrm>
          <a:prstGeom prst="line">
            <a:avLst/>
          </a:prstGeom>
          <a:ln w="38100" cap="flat">
            <a:solidFill>
              <a:srgbClr val="96CE00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7"/>
          <p:cNvSpPr/>
          <p:nvPr/>
        </p:nvSpPr>
        <p:spPr>
          <a:xfrm>
            <a:off x="200967" y="1200376"/>
            <a:ext cx="11736475" cy="4634817"/>
          </a:xfrm>
          <a:prstGeom prst="rect">
            <a:avLst/>
          </a:prstGeom>
          <a:noFill/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pt-BR" dirty="0">
                <a:solidFill>
                  <a:schemeClr val="tx1"/>
                </a:solidFill>
              </a:rPr>
              <a:t>O Contrato de Concessão estabelece prazo de 90 dias contados da data da eficácia para publicação e implantação de uma Política de Transação com Partes Relacionadas com vencimento em 05/09/2023, na qual devem ser tratados os seguintes pontos (item 3.1.50):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Critérios que devem ser observados para a realização de transações, exigindo a observância de condições equitativas, compatíveis com a prática de mercado;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Procedimentos para auxiliar a identificação de situações individuais que possam envolver conflitos de interesses e, consequentemente, determinar o impedimento de voto com relação a acionistas ou administradores da Concessionária;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Procedimentos e responsáveis pela identificação das Partes Relacionadas e pela classificação de operações como transações com Partes Relacionadas;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Indicação das instâncias de aprovação das transações com Partes Relacionadas, a depender do valor envolvido ou de outros critérios de relevância;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Exigência de realização de processo competitivo junto ao mercado, conforme regras aprovadas pela administração da companhia, como condição à contratação de obras e serviços com Partes Relacionadas;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 Dever de a administração da companhia formalizar, em documento escrito a ser arquivado em sua sede, as justificativas da seleção de Partes Relacionadas em detrimento das alternativas de mercado.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Foi elaborada em linha com as demais Políticas já aprovadas pela ANAC de outras concessionárias. Foi também revisada com outras áreas corporativas do grupo e também com o escritório societário Caribé Advogados.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207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50741" y="330982"/>
            <a:ext cx="11094002" cy="643149"/>
          </a:xfrm>
          <a:prstGeom prst="rect">
            <a:avLst/>
          </a:prstGeom>
          <a:noFill/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t-BR" sz="3500" b="1" dirty="0">
                <a:solidFill>
                  <a:srgbClr val="96C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 Transação com Partes Relacionadas</a:t>
            </a:r>
          </a:p>
        </p:txBody>
      </p:sp>
      <p:cxnSp>
        <p:nvCxnSpPr>
          <p:cNvPr id="2" name="Conector recto 1"/>
          <p:cNvCxnSpPr/>
          <p:nvPr/>
        </p:nvCxnSpPr>
        <p:spPr>
          <a:xfrm>
            <a:off x="450102" y="1087253"/>
            <a:ext cx="360000" cy="0"/>
          </a:xfrm>
          <a:prstGeom prst="line">
            <a:avLst/>
          </a:prstGeom>
          <a:ln w="38100" cap="flat">
            <a:solidFill>
              <a:srgbClr val="96CE00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7"/>
          <p:cNvSpPr/>
          <p:nvPr/>
        </p:nvSpPr>
        <p:spPr>
          <a:xfrm>
            <a:off x="350741" y="1087253"/>
            <a:ext cx="11315396" cy="4634817"/>
          </a:xfrm>
          <a:prstGeom prst="rect">
            <a:avLst/>
          </a:prstGeom>
          <a:noFill/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</a:pPr>
            <a:r>
              <a:rPr lang="pt-BR" dirty="0">
                <a:solidFill>
                  <a:schemeClr val="tx1"/>
                </a:solidFill>
              </a:rPr>
              <a:t>A Política estabelece as seguintes obrigações:</a:t>
            </a:r>
          </a:p>
          <a:p>
            <a:pPr>
              <a:lnSpc>
                <a:spcPct val="150000"/>
              </a:lnSpc>
            </a:pPr>
            <a:endParaRPr lang="pt-BR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Identificar e declarar as situações que possam envolver conflitos de interesse com transações com Partes Relacionadas;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Cada colaborador ou membro da Alta Administração que identificar um potencial conflito de interesse deve reportar;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A Alta Administração deverá preencher o questionário anual de identificação de Parte Relacionadas e conflitadas;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Manter uma base atualizada das suas partes relacionadas disponível para consulta;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Impedir o voto da pessoa conflitada em situações de conflitos de interesse, devendo constar em ata o conflito apontado;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Realizar contratações com base em condições de mercado e com processo de concorrência, obrigando-se a justificar contratações que não cumprirem tal critério, exceto em casos de serviços de natureza administrativa, consultoria, inclusive tecnologia de informação ou engenharia;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Proibir a realização de transações que prejudiquem a Companhia;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Submeter os contratos com Partes Relacionadas a aprovação do Conselho;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Divulgar os contratos com Partes Relacionadas nas Demonstrações Financeiras;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Comunicar a ANAC os contratos com Partes Relacionadas;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Consultar a Diretoria Jurídica em caso de dúvidas.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pt-BR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pt-BR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pt-BR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pt-BR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214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6128B3A73334D4AB58C430A29CE7EBC" ma:contentTypeVersion="17" ma:contentTypeDescription="Crear nuevo documento." ma:contentTypeScope="" ma:versionID="83d6065974d352c0915fe970e10a55b0">
  <xsd:schema xmlns:xsd="http://www.w3.org/2001/XMLSchema" xmlns:xs="http://www.w3.org/2001/XMLSchema" xmlns:p="http://schemas.microsoft.com/office/2006/metadata/properties" xmlns:ns1="http://schemas.microsoft.com/sharepoint/v3" xmlns:ns3="d980e436-08c4-42e4-935f-0dc9adbe7aca" xmlns:ns4="788abc69-1cb3-43a9-b29a-fcd5284b2ff4" targetNamespace="http://schemas.microsoft.com/office/2006/metadata/properties" ma:root="true" ma:fieldsID="bfed01e498d92a501dbae20e272401fc" ns1:_="" ns3:_="" ns4:_="">
    <xsd:import namespace="http://schemas.microsoft.com/sharepoint/v3"/>
    <xsd:import namespace="d980e436-08c4-42e4-935f-0dc9adbe7aca"/>
    <xsd:import namespace="788abc69-1cb3-43a9-b29a-fcd5284b2ff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1:_ip_UnifiedCompliancePolicyProperties" minOccurs="0"/>
                <xsd:element ref="ns1:_ip_UnifiedCompliancePolicyUIAction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Location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80e436-08c4-42e4-935f-0dc9adbe7ac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8abc69-1cb3-43a9-b29a-fcd5284b2f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788abc69-1cb3-43a9-b29a-fcd5284b2ff4" xsi:nil="true"/>
  </documentManagement>
</p:properties>
</file>

<file path=customXml/itemProps1.xml><?xml version="1.0" encoding="utf-8"?>
<ds:datastoreItem xmlns:ds="http://schemas.openxmlformats.org/officeDocument/2006/customXml" ds:itemID="{901B3091-E8AA-46A2-A5F3-F324C18C54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EF6094-405C-41E8-8D97-347119DA9C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980e436-08c4-42e4-935f-0dc9adbe7aca"/>
    <ds:schemaRef ds:uri="788abc69-1cb3-43a9-b29a-fcd5284b2f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363403B-4838-472F-B268-112C22C99427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788abc69-1cb3-43a9-b29a-fcd5284b2ff4"/>
    <ds:schemaRef ds:uri="http://purl.org/dc/elements/1.1/"/>
    <ds:schemaRef ds:uri="http://schemas.microsoft.com/office/2006/metadata/properties"/>
    <ds:schemaRef ds:uri="d980e436-08c4-42e4-935f-0dc9adbe7ac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1632</TotalTime>
  <Words>432</Words>
  <Application>Microsoft Office PowerPoint</Application>
  <PresentationFormat>Widescreen</PresentationFormat>
  <Paragraphs>31</Paragraphs>
  <Slides>2</Slides>
  <Notes>2</Notes>
  <HiddenSlides>0</HiddenSlides>
  <MMClips>0</MMClips>
  <ScaleCrop>false</ScaleCrop>
  <HeadingPairs>
    <vt:vector size="8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Diseño personalizado</vt:lpstr>
      <vt:lpstr>Diapositiva de think-cell</vt:lpstr>
      <vt:lpstr>Apresentação do PowerPoint</vt:lpstr>
      <vt:lpstr>Apresentação do PowerPoint</vt:lpstr>
    </vt:vector>
  </TitlesOfParts>
  <Company>Aena SME S.A.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Consejo de Administración Sesión de XX de XX de 202X [Nombre del punto del Orden del Día]</dc:title>
  <dc:creator>Roldan Centeno, Maria Elena</dc:creator>
  <cp:lastModifiedBy>Marina Peruzzo</cp:lastModifiedBy>
  <cp:revision>50</cp:revision>
  <dcterms:created xsi:type="dcterms:W3CDTF">2022-10-17T13:55:33Z</dcterms:created>
  <dcterms:modified xsi:type="dcterms:W3CDTF">2023-07-14T12:00:48Z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0x010100C6128B3A73334D4AB58C430A29CE7EBC</vt:lpwstr>
  </property>
</Properties>
</file>